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4E32B3-3EDF-4950-A23B-2FFE9E23F095}">
  <a:tblStyle styleId="{094E32B3-3EDF-4950-A23B-2FFE9E23F0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2bd3a230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62bd3a230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217b3bd3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6217b3bd3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217b3bd3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217b3bd3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Innovative use of a hand </a:t>
            </a:r>
            <a:r>
              <a:rPr lang="en"/>
              <a:t>sanitizing</a:t>
            </a:r>
            <a:r>
              <a:rPr lang="en"/>
              <a:t> station pole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217b3bd3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6217b3bd3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uW/cm2/nm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217b3bd3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6217b3bd3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217b3bd3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6217b3bd3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217b3bd3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217b3bd3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R2 but the range of values was also low, hard to build a regression of that, but the visual fit is appealing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217b3bd3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217b3bd3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Looks green even before correction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217b3bd3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6217b3bd3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low range so low R2. need to sample for longer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217b3bd3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217b3bd3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Preform to estimate costs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2bd3a230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2bd3a230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2bd3a230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2bd3a230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217b3bd36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217b3bd3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217b3bd3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6217b3bd3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217b3bd3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217b3bd3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217b3bd36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6217b3bd36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217b3bd3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6217b3bd3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217b3bd3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6217b3bd3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6217b3bd3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6217b3bd3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6217b3bd36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6217b3bd36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217b3bd36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6217b3bd36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2bd3a230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2bd3a230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217b3bd36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217b3bd3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217b3bd3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6217b3bd3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6217b3bd3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6217b3bd3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217b3bd36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217b3bd3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6217b3bd3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6217b3bd3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217b3bd3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6217b3bd3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6217b3bd3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6217b3bd3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gain for this one - </a:t>
            </a:r>
            <a:r>
              <a:rPr lang="en"/>
              <a:t>noisy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217b3bd3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217b3bd3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217b3bd36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217b3bd3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2bd3a230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2bd3a230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light from an entire hemisphere of directions can reach the detector. When pointed “straight up” it measures the spectral downwelling plane irradiance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cosine law for irradiance is simply the statement that a collimated beam of light intercepting a plane surface produces an irradiance that is proportional to the cosine of the angle between the incident directions and the normal to the collector surface.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the instrument of Fig. 3 collects light traveling in all downward directions, but with detector’s surface area weighted by the cosine of the light’s incident angle , the instrument is in essence integrating over all incident directions in the hemisphere seen by the sensor.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217b3bd3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6217b3bd3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location of sensor too short so made the pinhole very big to account for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Orginal design had sensor shorter than the radiance tubes to had to raise it up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2bd3a230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62bd3a230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circular hole at one end of the housing or collecting tube and a system of internal light baﬄes allows the detection of light that enters the hole only at angles of alpha or less (alpha is ﬁeld of view (FOV) half angle)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solid angle seen by the detector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217b3bd3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217b3bd3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choices: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Magnetic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supports needed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FOV of 10deg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baffles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Redesign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Learned tinkercad - open 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5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34.png"/><Relationship Id="rId5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-2923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mySAS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M</a:t>
            </a:r>
            <a:r>
              <a:rPr lang="en" sz="3300"/>
              <a:t>ake-</a:t>
            </a:r>
            <a:r>
              <a:rPr b="1" lang="en" sz="3300"/>
              <a:t>Y</a:t>
            </a:r>
            <a:r>
              <a:rPr lang="en" sz="3300"/>
              <a:t>our-own </a:t>
            </a:r>
            <a:r>
              <a:rPr b="1" lang="en" sz="3300"/>
              <a:t>S</a:t>
            </a:r>
            <a:r>
              <a:rPr lang="en" sz="3300"/>
              <a:t>pectral </a:t>
            </a:r>
            <a:r>
              <a:rPr b="1" lang="en" sz="3300"/>
              <a:t>A</a:t>
            </a:r>
            <a:r>
              <a:rPr lang="en" sz="3300"/>
              <a:t>cquisition </a:t>
            </a:r>
            <a:r>
              <a:rPr b="1" lang="en" sz="3300"/>
              <a:t>S</a:t>
            </a:r>
            <a:r>
              <a:rPr lang="en" sz="3300"/>
              <a:t>ystem</a:t>
            </a:r>
            <a:endParaRPr sz="33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705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Olivia Cronin-Golomb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13736" l="0" r="0" t="24301"/>
          <a:stretch/>
        </p:blipFill>
        <p:spPr>
          <a:xfrm>
            <a:off x="3078361" y="2321475"/>
            <a:ext cx="2987274" cy="24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Geometry &amp; Rrs Calculation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953" y="1483575"/>
            <a:ext cx="3183575" cy="2951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311700" y="1128700"/>
            <a:ext cx="52563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Ed: points straight up and measures total downwelling irradiance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Lt: 40° off nadir and </a:t>
            </a:r>
            <a:r>
              <a:rPr lang="en" sz="1800">
                <a:solidFill>
                  <a:schemeClr val="dk1"/>
                </a:solidFill>
              </a:rPr>
              <a:t>measures</a:t>
            </a:r>
            <a:r>
              <a:rPr lang="en" sz="1800">
                <a:solidFill>
                  <a:schemeClr val="dk1"/>
                </a:solidFill>
              </a:rPr>
              <a:t> water-leaving radiance + surface-reflected sky light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Li: 40° above horizon and measures sky radiance for glint correction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To calculate Rrs: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  </a:t>
            </a:r>
            <a:r>
              <a:rPr i="1" lang="en" sz="1800">
                <a:solidFill>
                  <a:schemeClr val="dk1"/>
                </a:solidFill>
              </a:rPr>
              <a:t>Rrs = (Lt – ρ · Li) / Ed</a:t>
            </a:r>
            <a:br>
              <a:rPr i="1"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  ρ ≈ 0.028 for 40° viewing angle (Mobley, 1999)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80" y="2151992"/>
            <a:ext cx="2401585" cy="191976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664486" y="1731519"/>
            <a:ext cx="3152289" cy="5080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100">
                <a:solidFill>
                  <a:srgbClr val="000000"/>
                </a:solidFill>
                <a:highlight>
                  <a:srgbClr val="FFFFFF"/>
                </a:highlight>
              </a:rPr>
              <a:t>Arduino MKR ZERO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8739" y="2203047"/>
            <a:ext cx="2401585" cy="181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4419550" y="1438900"/>
            <a:ext cx="4059986" cy="13082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5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Adafruit 10-Channel Light/Color Sensor </a:t>
            </a:r>
            <a:endParaRPr sz="2250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538" y="1017725"/>
            <a:ext cx="2865732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252" y="1017725"/>
            <a:ext cx="1976424" cy="2635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5">
            <a:alphaModFix/>
          </a:blip>
          <a:srcRect b="0" l="49338" r="0" t="44493"/>
          <a:stretch/>
        </p:blipFill>
        <p:spPr>
          <a:xfrm>
            <a:off x="2596675" y="2416175"/>
            <a:ext cx="1803882" cy="263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Irradiance Performance - Spectral</a:t>
            </a:r>
            <a:endParaRPr/>
          </a:p>
        </p:txBody>
      </p:sp>
      <p:pic>
        <p:nvPicPr>
          <p:cNvPr id="159" name="Google Shape;159;p25" title="mySAS_vs_pySAS_Es_spectra_unCorr_mult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651" y="1152472"/>
            <a:ext cx="636068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Irradiance pySAS to mySAS Conversion</a:t>
            </a:r>
            <a:endParaRPr/>
          </a:p>
        </p:txBody>
      </p:sp>
      <p:pic>
        <p:nvPicPr>
          <p:cNvPr id="165" name="Google Shape;165;p26" title="mySAS_vs_pySAS_Es_regress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25" y="1524000"/>
            <a:ext cx="3298816" cy="27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 title="mySAS_vs_pySAS_Es_spectr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5341" y="1170125"/>
            <a:ext cx="5386260" cy="2898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 Radiance Performance - Spectral</a:t>
            </a:r>
            <a:endParaRPr/>
          </a:p>
        </p:txBody>
      </p:sp>
      <p:pic>
        <p:nvPicPr>
          <p:cNvPr id="172" name="Google Shape;172;p27" title="mySAS_vs_pySAS_Li_spectra_unCorr_mult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013" y="903425"/>
            <a:ext cx="7113964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Li R</a:t>
            </a:r>
            <a:r>
              <a:rPr lang="en"/>
              <a:t>adiance pySAS to mySAS Conversion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8" title="mySAS_vs_pySAS_Li_spectr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426" y="1487872"/>
            <a:ext cx="5281377" cy="284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 title="mySAS_vs_pySAS_Li_regress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50" y="1571724"/>
            <a:ext cx="3351825" cy="27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Lt Radiance Performance - Spectral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9" title="mySAS_vs_pySAS_Lt_spectra_unCorr_mult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25" y="1143250"/>
            <a:ext cx="6838948" cy="367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Lt Radiance pySAS to mySAS Conversion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0" title="mySAS_vs_pySAS_Lt_spectr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765" y="1289050"/>
            <a:ext cx="5275085" cy="283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 title="mySAS_vs_pySAS_Lt_regress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96" y="1441450"/>
            <a:ext cx="3543485" cy="283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134375" y="2063850"/>
            <a:ext cx="18093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graphicFrame>
        <p:nvGraphicFramePr>
          <p:cNvPr id="198" name="Google Shape;198;p31"/>
          <p:cNvGraphicFramePr/>
          <p:nvPr/>
        </p:nvGraphicFramePr>
        <p:xfrm>
          <a:off x="2181225" y="28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{094E32B3-3EDF-4950-A23B-2FFE9E23F095}</a:tableStyleId>
              </a:tblPr>
              <a:tblGrid>
                <a:gridCol w="2165350"/>
                <a:gridCol w="1212850"/>
                <a:gridCol w="140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Item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Cost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Arduino MKR Zero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93.6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Adafruit 10-Channel Light/Color Sensor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47.85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Adafruit LiPo batteries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37.5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SD Cards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57.02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USB Cables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18.98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3D Printing Filament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14.76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Teflon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15.96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QWIIC cables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2.85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Extra wires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9.99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Magnets / </a:t>
                      </a:r>
                      <a:r>
                        <a:rPr lang="en"/>
                        <a:t>Spray Paint</a:t>
                      </a:r>
                      <a:r>
                        <a:rPr lang="en"/>
                        <a:t> / Superglue / e-tape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19.23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99" name="Google Shape;199;p31"/>
          <p:cNvSpPr txBox="1"/>
          <p:nvPr/>
        </p:nvSpPr>
        <p:spPr>
          <a:xfrm>
            <a:off x="7200450" y="1925250"/>
            <a:ext cx="1650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Total: $317.74 (without shipping)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6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Measure Apparent Optical Properties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979375"/>
            <a:ext cx="472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AOPs (Ed, Lt, Li) describe how light interacts with the water surface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From AOPs, we derive IOPs: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 • Phytoplankton absorption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 • CDOM absorption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 • Particle scattering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In situ AOPs are needed for interpreting and validating remote sensing observations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000" y="1017725"/>
            <a:ext cx="3864550" cy="377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6229175" y="4712400"/>
            <a:ext cx="291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NASA Ocean Color, SeaWIFS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102125" y="2063850"/>
            <a:ext cx="18414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II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graphicFrame>
        <p:nvGraphicFramePr>
          <p:cNvPr id="205" name="Google Shape;205;p32"/>
          <p:cNvGraphicFramePr/>
          <p:nvPr/>
        </p:nvGraphicFramePr>
        <p:xfrm>
          <a:off x="2181200" y="8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{094E32B3-3EDF-4950-A23B-2FFE9E23F095}</a:tableStyleId>
              </a:tblPr>
              <a:tblGrid>
                <a:gridCol w="2600700"/>
                <a:gridCol w="1180600"/>
                <a:gridCol w="1000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Item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Cost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Arduino HUZZAH32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21.95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Adafruit 10-Channel Light/Color Sensor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47.85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Adafruit tilt sensor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4.95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Adafruit Multiplexer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3.95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Adafruit LiPo batteries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12.5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18% Gray Card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10.49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USB Cables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6.32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3D Printing Filament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14.76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Teflon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15.96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QWIIC cables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3.8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Magnets / Superglue / e-tape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11.24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06" name="Google Shape;206;p32"/>
          <p:cNvSpPr txBox="1"/>
          <p:nvPr/>
        </p:nvSpPr>
        <p:spPr>
          <a:xfrm>
            <a:off x="7200425" y="3074613"/>
            <a:ext cx="1650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Total Prototype II: </a:t>
            </a:r>
            <a:r>
              <a:rPr b="1" lang="en" sz="1800">
                <a:solidFill>
                  <a:schemeClr val="dk2"/>
                </a:solidFill>
              </a:rPr>
              <a:t>$153.77</a:t>
            </a:r>
            <a:r>
              <a:rPr b="1" lang="en" sz="1800">
                <a:solidFill>
                  <a:schemeClr val="dk2"/>
                </a:solidFill>
              </a:rPr>
              <a:t> (without shipping)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7200425" y="484063"/>
            <a:ext cx="1650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Total Prototype I: $317.74 (without shipping)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30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of Error and Mistakes Made</a:t>
            </a:r>
            <a:endParaRPr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3555000"/>
            <a:ext cx="8520600" cy="15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Mistakes</a:t>
            </a:r>
            <a:endParaRPr b="1" sz="13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Ordered the wrong SD cards twice; ended up using serial logging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Amazon LiPo batteries were incompatible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First 3D prints had support structures blocking the pinholes, requiring a redesign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Had </a:t>
            </a:r>
            <a:r>
              <a:rPr lang="en" sz="1400">
                <a:solidFill>
                  <a:schemeClr val="dk1"/>
                </a:solidFill>
              </a:rPr>
              <a:t>variable</a:t>
            </a:r>
            <a:r>
              <a:rPr lang="en" sz="1400">
                <a:solidFill>
                  <a:schemeClr val="dk1"/>
                </a:solidFill>
              </a:rPr>
              <a:t> gain for my first deployment which caused a lot of noise</a:t>
            </a:r>
            <a:endParaRPr sz="1400"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400" y="1590607"/>
            <a:ext cx="4932001" cy="196229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/>
        </p:nvSpPr>
        <p:spPr>
          <a:xfrm>
            <a:off x="311700" y="873025"/>
            <a:ext cx="3779700" cy="25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Errors</a:t>
            </a:r>
            <a:endParaRPr b="1" sz="13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Superglue bloomed inside the tube, leaving a white residue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Irradiance sensor had a large gap between the cosine collector and detector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Only ~40 minutes of sampling, during high wind and waves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mySAS angle shifted due to wind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311700" y="1152475"/>
            <a:ext cx="472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mySAS showed strong agreement with the commercial pySAS, especially for irradiance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Low-cost, portable, and easy to modify with off-the-shelf parts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Flexible platform for adding features like Bluetooth, RTC, or more channels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to reduce cost further by consolidating sensors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Well-suited for student projects, fieldwork, and open-source remote sensing</a:t>
            </a:r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300" y="1170125"/>
            <a:ext cx="3807299" cy="2859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311700" y="1152475"/>
            <a:ext cx="515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to Rrs and compare to pySAS Rrs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Quantify uncertainty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Make it more affordable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Bring it out on the NES-LTER cruise track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Make GitHub repo to house the design and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Write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Methods/white paper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Science outreach product</a:t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 rotWithShape="1">
          <a:blip r:embed="rId3">
            <a:alphaModFix/>
          </a:blip>
          <a:srcRect b="0" l="0" r="0" t="21439"/>
          <a:stretch/>
        </p:blipFill>
        <p:spPr>
          <a:xfrm>
            <a:off x="5775050" y="1253950"/>
            <a:ext cx="2865726" cy="30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Moon Attempt</a:t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303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311700" y="1152475"/>
            <a:ext cx="3676200" cy="38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Hardware Improvements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Add more spectral channels (e.g., UV, NIR)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Enable WiFi communication with a mobile app, also can pull timestamps from that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Support Inlinino interfacing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Use a single data port for multiple sensors to simplify and reduce cost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Validate with open source HydroColor app instead of pySAS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4368900" y="1152475"/>
            <a:ext cx="4463400" cy="3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Casing Improvements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Add internal slots to securely hold Arduino board</a:t>
            </a:r>
            <a:r>
              <a:rPr lang="en" sz="1600">
                <a:solidFill>
                  <a:schemeClr val="dk1"/>
                </a:solidFill>
              </a:rPr>
              <a:t>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Design side-opening access (instead of bottom) for easier maintenance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Include a locking mechanism for sensor caps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Extend the irradiance sensor stem for improved angular response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Reduce overall size to enhance portability and minimize plastic use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Add a gimbal to keep it upright on a ship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Make it waterproof - resin/heatgun, lens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464" y="1119302"/>
            <a:ext cx="6287875" cy="3519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464100" y="299100"/>
            <a:ext cx="85206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400"/>
              <a:t>Questions?? Concerns??</a:t>
            </a:r>
            <a:endParaRPr b="1" sz="3400"/>
          </a:p>
        </p:txBody>
      </p:sp>
      <p:sp>
        <p:nvSpPr>
          <p:cNvPr id="249" name="Google Shape;249;p38"/>
          <p:cNvSpPr txBox="1"/>
          <p:nvPr/>
        </p:nvSpPr>
        <p:spPr>
          <a:xfrm>
            <a:off x="7031700" y="4702800"/>
            <a:ext cx="211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NASA PACE Gallery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Supplemental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Conversion Stats</a:t>
            </a:r>
            <a:endParaRPr/>
          </a:p>
        </p:txBody>
      </p:sp>
      <p:pic>
        <p:nvPicPr>
          <p:cNvPr id="260" name="Google Shape;2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900" y="1271588"/>
            <a:ext cx="5410200" cy="2600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 Conversion Stats</a:t>
            </a:r>
            <a:endParaRPr/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71588"/>
            <a:ext cx="5334000" cy="2600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Build Custom Sensors?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615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Why Build Custom Sensors?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HyperSAS: Commercial system using Seabird OCRs</a:t>
            </a:r>
            <a:br>
              <a:rPr lang="en" sz="1700">
                <a:solidFill>
                  <a:schemeClr val="dk1"/>
                </a:solidFill>
              </a:rPr>
            </a:br>
            <a:r>
              <a:rPr lang="en" sz="1700">
                <a:solidFill>
                  <a:schemeClr val="dk1"/>
                </a:solidFill>
              </a:rPr>
              <a:t>  • D</a:t>
            </a:r>
            <a:r>
              <a:rPr lang="en" sz="1700">
                <a:solidFill>
                  <a:schemeClr val="dk1"/>
                </a:solidFill>
              </a:rPr>
              <a:t>iscontinued and costly (~$60–100k)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pySAS: Open-source alternative using Seabird OCRs + modular electronics</a:t>
            </a:r>
            <a:br>
              <a:rPr lang="en" sz="1700">
                <a:solidFill>
                  <a:schemeClr val="dk1"/>
                </a:solidFill>
              </a:rPr>
            </a:br>
            <a:r>
              <a:rPr lang="en" sz="1700">
                <a:solidFill>
                  <a:schemeClr val="dk1"/>
                </a:solidFill>
              </a:rPr>
              <a:t>  • Lower cost (~$3–5k) but still reliant on proprietary sensors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mySAS: Ultra-low-cost build (~$150) using off-the-shelf components (Arduino + Adafruit)</a:t>
            </a:r>
            <a:br>
              <a:rPr lang="en" sz="1700">
                <a:solidFill>
                  <a:schemeClr val="dk1"/>
                </a:solidFill>
              </a:rPr>
            </a:br>
            <a:r>
              <a:rPr lang="en" sz="1700">
                <a:solidFill>
                  <a:schemeClr val="dk1"/>
                </a:solidFill>
              </a:rPr>
              <a:t>  • Portable, customizable, and broader access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16161" l="29427" r="28677" t="21800"/>
          <a:stretch/>
        </p:blipFill>
        <p:spPr>
          <a:xfrm>
            <a:off x="6761288" y="2460500"/>
            <a:ext cx="1863025" cy="207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5038" y="109063"/>
            <a:ext cx="2095500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7281000" y="4702500"/>
            <a:ext cx="186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SeaBird Scientific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Lt Conversion Stats</a:t>
            </a:r>
            <a:endParaRPr/>
          </a:p>
        </p:txBody>
      </p:sp>
      <p:pic>
        <p:nvPicPr>
          <p:cNvPr id="272" name="Google Shape;2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71575"/>
            <a:ext cx="5334000" cy="2600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Irradiance Evaluation</a:t>
            </a:r>
            <a:endParaRPr/>
          </a:p>
        </p:txBody>
      </p:sp>
      <p:pic>
        <p:nvPicPr>
          <p:cNvPr id="278" name="Google Shape;278;p43" title="Bland_Altman_Es_ptDensit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912" y="1017725"/>
            <a:ext cx="6240174" cy="37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 Radiance Evaluation</a:t>
            </a:r>
            <a:endParaRPr/>
          </a:p>
        </p:txBody>
      </p:sp>
      <p:pic>
        <p:nvPicPr>
          <p:cNvPr id="284" name="Google Shape;284;p44" title="Bland_Altman_Li_ptDensit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00" y="1017725"/>
            <a:ext cx="6624399" cy="40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 Radiance Evaluation</a:t>
            </a:r>
            <a:endParaRPr/>
          </a:p>
        </p:txBody>
      </p:sp>
      <p:pic>
        <p:nvPicPr>
          <p:cNvPr id="290" name="Google Shape;290;p45" title="Bland_Altman_Lt_ptDensit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350" y="1017725"/>
            <a:ext cx="626529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Irradiance Performance - Temporal</a:t>
            </a:r>
            <a:endParaRPr/>
          </a:p>
        </p:txBody>
      </p:sp>
      <p:pic>
        <p:nvPicPr>
          <p:cNvPr id="296" name="Google Shape;296;p46" title="mySAS_vs_pySAS_Es_TS_allWavelengths_normaliz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50" y="1017725"/>
            <a:ext cx="8527493" cy="340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 Radiance Performance - Temporal</a:t>
            </a:r>
            <a:endParaRPr/>
          </a:p>
        </p:txBody>
      </p:sp>
      <p:pic>
        <p:nvPicPr>
          <p:cNvPr id="302" name="Google Shape;302;p47" title="mySAS_vs_pySAS_Li_TS_allWavelengths_normaliz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625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 Radiance Performance - Temporal</a:t>
            </a:r>
            <a:endParaRPr/>
          </a:p>
        </p:txBody>
      </p:sp>
      <p:pic>
        <p:nvPicPr>
          <p:cNvPr id="308" name="Google Shape;308;p48" title="mySAS_vs_pySAS_Lt_TS_allWavelengths_normaliz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7283"/>
            <a:ext cx="8520602" cy="348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75" y="1545070"/>
            <a:ext cx="1984443" cy="264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 title="Fall_chl_m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719" y="1240150"/>
            <a:ext cx="3453767" cy="295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5">
            <a:alphaModFix/>
          </a:blip>
          <a:srcRect b="16161" l="29427" r="28677" t="21800"/>
          <a:stretch/>
        </p:blipFill>
        <p:spPr>
          <a:xfrm>
            <a:off x="6201469" y="1485026"/>
            <a:ext cx="2487306" cy="276602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6359775" y="2874300"/>
            <a:ext cx="1316700" cy="13167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Casing - Mount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188" y="1146025"/>
            <a:ext cx="412162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Irradiance Sensor (Ed)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396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Measures downwelling light from the full sky hemisphere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Cosine-weighted detector surface (accounts for incident angle)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Integrates both direct and diffuse light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Units: μ</a:t>
            </a:r>
            <a:r>
              <a:rPr lang="en">
                <a:solidFill>
                  <a:schemeClr val="dk1"/>
                </a:solidFill>
              </a:rPr>
              <a:t>W/cm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/nm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2550"/>
            <a:ext cx="4365649" cy="46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6677100" y="4712400"/>
            <a:ext cx="246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Ocean Optics Web Book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Casing - Irradiance Sensor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2025"/>
            <a:ext cx="536769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6000300" y="1149200"/>
            <a:ext cx="2832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Design choices: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Magnetic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No supports needed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Lip so you don’t overshoot the connection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PTFE teflon on top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Radiance</a:t>
            </a:r>
            <a:r>
              <a:rPr lang="en"/>
              <a:t> Sensor (Li and Lt)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76200" y="1244175"/>
            <a:ext cx="4031100" cy="3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Li: sky radiance ;  Lt: water-leaving radiance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Light enters through a circular aperture and passes through baffle. The detector m</a:t>
            </a:r>
            <a:r>
              <a:rPr lang="en">
                <a:solidFill>
                  <a:schemeClr val="dk1"/>
                </a:solidFill>
              </a:rPr>
              <a:t>easures light from that solid angle (defined FOV)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Units: μW/cm²/sr/nm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300" y="1308675"/>
            <a:ext cx="4650875" cy="30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6677100" y="4712400"/>
            <a:ext cx="246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Ocean Optics Web Book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392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Casing - Gershun Tubes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88" y="1132025"/>
            <a:ext cx="540541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-3696150" y="1836813"/>
            <a:ext cx="2527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Design choices: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Magnetic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No supports needed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Pitfall: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Superglue blooms when exposed to humidity and enclosed places.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6576725" y="1667638"/>
            <a:ext cx="2040600" cy="190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6576725" y="2148650"/>
            <a:ext cx="2040600" cy="190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6576725" y="2629663"/>
            <a:ext cx="2040600" cy="190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6576725" y="3110675"/>
            <a:ext cx="2040600" cy="190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6576725" y="3591688"/>
            <a:ext cx="2040600" cy="190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7360625" y="4334588"/>
            <a:ext cx="472800" cy="3546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/>
          <p:nvPr/>
        </p:nvSpPr>
        <p:spPr>
          <a:xfrm rot="10800000">
            <a:off x="6835775" y="1395825"/>
            <a:ext cx="1522500" cy="3145500"/>
          </a:xfrm>
          <a:prstGeom prst="triangle">
            <a:avLst>
              <a:gd fmla="val 50000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21"/>
          <p:cNvCxnSpPr>
            <a:endCxn id="125" idx="0"/>
          </p:cNvCxnSpPr>
          <p:nvPr/>
        </p:nvCxnSpPr>
        <p:spPr>
          <a:xfrm>
            <a:off x="7588325" y="1422525"/>
            <a:ext cx="8700" cy="31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21"/>
          <p:cNvSpPr/>
          <p:nvPr/>
        </p:nvSpPr>
        <p:spPr>
          <a:xfrm rot="-858890">
            <a:off x="7379477" y="3005109"/>
            <a:ext cx="583620" cy="534942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7588250" y="2927450"/>
            <a:ext cx="36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Θ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7540700" y="2563275"/>
            <a:ext cx="9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10°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